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9" r:id="rId3"/>
    <p:sldId id="300" r:id="rId4"/>
    <p:sldId id="283" r:id="rId5"/>
    <p:sldId id="284" r:id="rId6"/>
    <p:sldId id="285" r:id="rId7"/>
    <p:sldId id="288" r:id="rId8"/>
    <p:sldId id="317" r:id="rId9"/>
    <p:sldId id="310" r:id="rId10"/>
    <p:sldId id="289" r:id="rId11"/>
    <p:sldId id="290" r:id="rId12"/>
    <p:sldId id="291" r:id="rId13"/>
    <p:sldId id="292" r:id="rId14"/>
    <p:sldId id="318" r:id="rId15"/>
    <p:sldId id="321" r:id="rId16"/>
    <p:sldId id="313" r:id="rId17"/>
    <p:sldId id="314" r:id="rId18"/>
    <p:sldId id="315" r:id="rId19"/>
    <p:sldId id="316" r:id="rId20"/>
    <p:sldId id="322" r:id="rId21"/>
    <p:sldId id="312" r:id="rId22"/>
    <p:sldId id="293" r:id="rId23"/>
    <p:sldId id="287" r:id="rId24"/>
    <p:sldId id="296" r:id="rId25"/>
    <p:sldId id="297" r:id="rId26"/>
    <p:sldId id="319" r:id="rId27"/>
    <p:sldId id="30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A4CA"/>
    <a:srgbClr val="B8D0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4" autoAdjust="0"/>
    <p:restoredTop sz="94962" autoAdjust="0"/>
  </p:normalViewPr>
  <p:slideViewPr>
    <p:cSldViewPr>
      <p:cViewPr>
        <p:scale>
          <a:sx n="80" d="100"/>
          <a:sy n="80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A7DC51-4626-4D53-B64D-D1B444BF65EB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7A25A9-8B0D-436A-B16F-FCDDE0532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642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DC97DC-AC02-4AE2-A29B-DF9AA538D91A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5CF20-FAB8-445A-93E3-884D8864A9BD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F31F8B-059F-49AB-97F0-86157695828E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687688-E1FD-4BF9-9030-5AC3CEAC4E5E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B25D19-1BE1-4554-A308-DC403EECB2B7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B879-7616-4BA6-8014-38627A2B1A01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72D0F0-4F61-4E8D-82CC-88B071B1D0E2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C0679B-6CC1-4B0E-9E09-AF74217ACCE7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C91C9-862B-4CAE-B090-A5BEE03A9D1B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F358BD-BB22-41A6-A36E-D40822A470E9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18CF1C-FF61-4959-BB45-42485887AF29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7A45EE-2D10-4E91-AF7E-F514141FDDE4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AF6E-B099-4CE6-8C37-05E61B724A4C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19F0-8E89-4FFF-8EED-E5F0D82E9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107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371B-9D9A-40B9-8ECC-77E72F8CF65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F5EA-D473-4A48-897B-95D08B081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7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5722-0359-4573-B85B-C64AD27416D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6CC9-69DE-45EF-B08F-7E08F55D6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29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5301-D7C8-4E5E-829B-0FE5B1EF7DCB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0950-47BF-4B26-AD03-EBCE2710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2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F95B-18E7-461D-9FA7-641C443C7C8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6581-DBC0-4826-B050-3BE237110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9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FA2C-780E-4EA9-892F-B63932573489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3681-06D4-4D14-952B-C332477A7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88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70B9-D154-40E5-A849-9F505D3C8B5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68F-4F7C-4333-A804-FA729EEA9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42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2F89-E1A2-4318-A47E-FFC23EB77FFD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A5AA-2C88-4D1B-A306-68104B044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80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780A-60FB-4F9D-9FAB-726BA59719AE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FEAE-D525-42CA-A03F-E036DF2E1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93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FA4A-45D9-4156-A9B5-6E7DD0A1372E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8DDC-BFF9-4E03-ADD8-6F5248F13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48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3702-889E-430C-878E-B9DDF5435F1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4B5E-827B-41C0-87CC-49F2BA0B7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35CEB0-6D80-4DD7-A3BD-9BDDAAB0E94B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0CB855-5EA5-4699-82B7-5B8853AC9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694644" y="1162048"/>
            <a:ext cx="6905525" cy="2377033"/>
          </a:xfrm>
          <a:prstGeom prst="horizontalScroll">
            <a:avLst/>
          </a:prstGeom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088" y="6673850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8" name="Picture 10" descr="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3" y="2156897"/>
            <a:ext cx="1524000" cy="1312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0854"/>
            <a:ext cx="1752600" cy="1322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62" y="2573937"/>
            <a:ext cx="1371600" cy="125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4" y="5395118"/>
            <a:ext cx="1663700" cy="1182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91" y="4630737"/>
            <a:ext cx="1524000" cy="135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u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484562"/>
            <a:ext cx="7874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u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52318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num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04162"/>
            <a:ext cx="10033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um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1059"/>
            <a:ext cx="1062038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num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24" y="3828062"/>
            <a:ext cx="99695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788859"/>
            <a:ext cx="4621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Математичне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лото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675438" y="3533775"/>
            <a:ext cx="792162" cy="792163"/>
            <a:chOff x="251520" y="4482976"/>
            <a:chExt cx="792088" cy="792088"/>
          </a:xfrm>
        </p:grpSpPr>
        <p:pic>
          <p:nvPicPr>
            <p:cNvPr id="8275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Прямоугольник 72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8195" name="Группа 38"/>
          <p:cNvGrpSpPr>
            <a:grpSpLocks/>
          </p:cNvGrpSpPr>
          <p:nvPr/>
        </p:nvGrpSpPr>
        <p:grpSpPr bwMode="auto">
          <a:xfrm>
            <a:off x="6732588" y="3533775"/>
            <a:ext cx="779462" cy="779463"/>
            <a:chOff x="3635896" y="5445224"/>
            <a:chExt cx="779016" cy="779016"/>
          </a:xfrm>
        </p:grpSpPr>
        <p:pic>
          <p:nvPicPr>
            <p:cNvPr id="8273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8196" name="Группа 81"/>
          <p:cNvGrpSpPr>
            <a:grpSpLocks/>
          </p:cNvGrpSpPr>
          <p:nvPr/>
        </p:nvGrpSpPr>
        <p:grpSpPr bwMode="auto">
          <a:xfrm>
            <a:off x="6732588" y="3533775"/>
            <a:ext cx="779462" cy="779463"/>
            <a:chOff x="3995936" y="4653136"/>
            <a:chExt cx="779016" cy="779016"/>
          </a:xfrm>
        </p:grpSpPr>
        <p:pic>
          <p:nvPicPr>
            <p:cNvPr id="8271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Прямоугольник 8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8197" name="Группа 24"/>
          <p:cNvGrpSpPr>
            <a:grpSpLocks/>
          </p:cNvGrpSpPr>
          <p:nvPr/>
        </p:nvGrpSpPr>
        <p:grpSpPr bwMode="auto">
          <a:xfrm>
            <a:off x="6732588" y="3462338"/>
            <a:ext cx="792162" cy="792162"/>
            <a:chOff x="1331640" y="5432152"/>
            <a:chExt cx="792088" cy="792088"/>
          </a:xfrm>
        </p:grpSpPr>
        <p:pic>
          <p:nvPicPr>
            <p:cNvPr id="8269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28472" y="5546441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" name="Группа 96"/>
          <p:cNvGrpSpPr>
            <a:grpSpLocks/>
          </p:cNvGrpSpPr>
          <p:nvPr/>
        </p:nvGrpSpPr>
        <p:grpSpPr bwMode="auto">
          <a:xfrm>
            <a:off x="6659563" y="725488"/>
            <a:ext cx="792162" cy="792162"/>
            <a:chOff x="1115616" y="4509120"/>
            <a:chExt cx="792088" cy="792088"/>
          </a:xfrm>
        </p:grpSpPr>
        <p:pic>
          <p:nvPicPr>
            <p:cNvPr id="8267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9" name="Группа 93"/>
          <p:cNvGrpSpPr>
            <a:grpSpLocks/>
          </p:cNvGrpSpPr>
          <p:nvPr/>
        </p:nvGrpSpPr>
        <p:grpSpPr bwMode="auto">
          <a:xfrm>
            <a:off x="6732588" y="654050"/>
            <a:ext cx="777875" cy="777875"/>
            <a:chOff x="2051720" y="4581128"/>
            <a:chExt cx="779016" cy="779016"/>
          </a:xfrm>
        </p:grpSpPr>
        <p:pic>
          <p:nvPicPr>
            <p:cNvPr id="8265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0" name="Группа 90"/>
          <p:cNvGrpSpPr>
            <a:grpSpLocks/>
          </p:cNvGrpSpPr>
          <p:nvPr/>
        </p:nvGrpSpPr>
        <p:grpSpPr bwMode="auto">
          <a:xfrm>
            <a:off x="7667625" y="1446213"/>
            <a:ext cx="779463" cy="777875"/>
            <a:chOff x="2915816" y="4581128"/>
            <a:chExt cx="779016" cy="779016"/>
          </a:xfrm>
        </p:grpSpPr>
        <p:pic>
          <p:nvPicPr>
            <p:cNvPr id="8263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12" name="Группа 84"/>
          <p:cNvGrpSpPr>
            <a:grpSpLocks/>
          </p:cNvGrpSpPr>
          <p:nvPr/>
        </p:nvGrpSpPr>
        <p:grpSpPr bwMode="auto">
          <a:xfrm>
            <a:off x="7235825" y="941388"/>
            <a:ext cx="779463" cy="779462"/>
            <a:chOff x="5076056" y="4653136"/>
            <a:chExt cx="779016" cy="779016"/>
          </a:xfrm>
        </p:grpSpPr>
        <p:pic>
          <p:nvPicPr>
            <p:cNvPr id="8261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589088"/>
            <a:ext cx="792162" cy="792162"/>
            <a:chOff x="6804248" y="5661248"/>
            <a:chExt cx="792088" cy="792088"/>
          </a:xfrm>
        </p:grpSpPr>
        <p:pic>
          <p:nvPicPr>
            <p:cNvPr id="8259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0" name="Группа 55"/>
          <p:cNvGrpSpPr>
            <a:grpSpLocks/>
          </p:cNvGrpSpPr>
          <p:nvPr/>
        </p:nvGrpSpPr>
        <p:grpSpPr bwMode="auto">
          <a:xfrm>
            <a:off x="6084888" y="2381250"/>
            <a:ext cx="790575" cy="792163"/>
            <a:chOff x="5940152" y="5720184"/>
            <a:chExt cx="792088" cy="792088"/>
          </a:xfrm>
        </p:grpSpPr>
        <p:pic>
          <p:nvPicPr>
            <p:cNvPr id="8257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21" name="Группа 51"/>
          <p:cNvGrpSpPr>
            <a:grpSpLocks/>
          </p:cNvGrpSpPr>
          <p:nvPr/>
        </p:nvGrpSpPr>
        <p:grpSpPr bwMode="auto">
          <a:xfrm>
            <a:off x="6516688" y="1446213"/>
            <a:ext cx="792162" cy="792162"/>
            <a:chOff x="4860032" y="5707112"/>
            <a:chExt cx="792088" cy="792088"/>
          </a:xfrm>
        </p:grpSpPr>
        <p:pic>
          <p:nvPicPr>
            <p:cNvPr id="8255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2" name="Группа 31"/>
          <p:cNvGrpSpPr>
            <a:grpSpLocks/>
          </p:cNvGrpSpPr>
          <p:nvPr/>
        </p:nvGrpSpPr>
        <p:grpSpPr bwMode="auto">
          <a:xfrm>
            <a:off x="5803900" y="1870075"/>
            <a:ext cx="792163" cy="792163"/>
            <a:chOff x="2267744" y="5491088"/>
            <a:chExt cx="792088" cy="792088"/>
          </a:xfrm>
        </p:grpSpPr>
        <p:pic>
          <p:nvPicPr>
            <p:cNvPr id="8253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5" name="Группа 20"/>
          <p:cNvGrpSpPr>
            <a:grpSpLocks/>
          </p:cNvGrpSpPr>
          <p:nvPr/>
        </p:nvGrpSpPr>
        <p:grpSpPr bwMode="auto">
          <a:xfrm>
            <a:off x="7308850" y="1373188"/>
            <a:ext cx="765175" cy="766762"/>
            <a:chOff x="1187624" y="3356992"/>
            <a:chExt cx="765944" cy="765944"/>
          </a:xfrm>
        </p:grpSpPr>
        <p:pic>
          <p:nvPicPr>
            <p:cNvPr id="825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436096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585369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453655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350544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613275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6" name="Группа 20"/>
          <p:cNvGrpSpPr>
            <a:grpSpLocks/>
          </p:cNvGrpSpPr>
          <p:nvPr/>
        </p:nvGrpSpPr>
        <p:grpSpPr bwMode="auto">
          <a:xfrm>
            <a:off x="6227763" y="1517650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309193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 rot="5400000" flipH="1" flipV="1">
            <a:off x="6779419" y="51966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7" name="Группа 3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55" name="Стрелка вправо 54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241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520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10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228" name="Прямоугольник 62"/>
          <p:cNvSpPr>
            <a:spLocks noChangeArrowheads="1"/>
          </p:cNvSpPr>
          <p:nvPr/>
        </p:nvSpPr>
        <p:spPr bwMode="auto">
          <a:xfrm>
            <a:off x="323850" y="1700213"/>
            <a:ext cx="4968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000" dirty="0" smtClean="0"/>
              <a:t>Назвати</a:t>
            </a:r>
            <a:r>
              <a:rPr lang="ru-RU" altLang="ru-RU" sz="4000" dirty="0" smtClean="0"/>
              <a:t> три числа, </a:t>
            </a:r>
            <a:r>
              <a:rPr lang="ru-RU" altLang="ru-RU" sz="4000" dirty="0" err="1" smtClean="0"/>
              <a:t>добуток</a:t>
            </a:r>
            <a:r>
              <a:rPr lang="ru-RU" altLang="ru-RU" sz="4000" dirty="0" smtClean="0"/>
              <a:t> і сума </a:t>
            </a:r>
            <a:r>
              <a:rPr lang="ru-RU" altLang="ru-RU" sz="4000" dirty="0" err="1" smtClean="0"/>
              <a:t>яких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однакова</a:t>
            </a:r>
            <a:r>
              <a:rPr lang="ru-RU" altLang="ru-RU" sz="4000" dirty="0" smtClean="0"/>
              <a:t>. </a:t>
            </a:r>
            <a:endParaRPr lang="ru-RU" altLang="ru-RU" sz="4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971550" y="5136511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 dirty="0" smtClean="0"/>
              <a:t>1, 2, 3</a:t>
            </a:r>
            <a:endParaRPr lang="ru-RU" altLang="ru-RU" sz="2800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253 0.09027 L 0.05694 0.23726 L -0.05695 0.23726 L -0.09236 0.09027 L 2.5E-6 4.44444E-6 Z " pathEditMode="relative" rAng="0" ptsTypes="FF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597 L -0.02708 0.03009 C -0.03263 0.03333 -0.04097 0.03542 -0.04982 0.03542 C -0.05972 0.03542 -0.0677 0.03333 -0.07326 0.03009 L -0.1 0.01597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8" grpId="0"/>
      <p:bldP spid="63" grpId="0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6704013" y="3486150"/>
            <a:ext cx="792162" cy="792163"/>
            <a:chOff x="4860032" y="5707112"/>
            <a:chExt cx="792088" cy="792088"/>
          </a:xfrm>
        </p:grpSpPr>
        <p:pic>
          <p:nvPicPr>
            <p:cNvPr id="9279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5075912" y="5876959"/>
              <a:ext cx="385726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3" name="Группа 96"/>
          <p:cNvGrpSpPr>
            <a:grpSpLocks/>
          </p:cNvGrpSpPr>
          <p:nvPr/>
        </p:nvGrpSpPr>
        <p:grpSpPr bwMode="auto">
          <a:xfrm>
            <a:off x="6669088" y="706438"/>
            <a:ext cx="792162" cy="792162"/>
            <a:chOff x="1115616" y="4509120"/>
            <a:chExt cx="792088" cy="792088"/>
          </a:xfrm>
        </p:grpSpPr>
        <p:pic>
          <p:nvPicPr>
            <p:cNvPr id="9277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526213" y="1138238"/>
            <a:ext cx="777875" cy="777875"/>
            <a:chOff x="2051720" y="4581128"/>
            <a:chExt cx="779016" cy="779016"/>
          </a:xfrm>
        </p:grpSpPr>
        <p:pic>
          <p:nvPicPr>
            <p:cNvPr id="9275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2"/>
              <a:ext cx="586647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5" name="Группа 90"/>
          <p:cNvGrpSpPr>
            <a:grpSpLocks/>
          </p:cNvGrpSpPr>
          <p:nvPr/>
        </p:nvGrpSpPr>
        <p:grpSpPr bwMode="auto">
          <a:xfrm>
            <a:off x="7677150" y="1427163"/>
            <a:ext cx="779463" cy="777875"/>
            <a:chOff x="2915816" y="4581128"/>
            <a:chExt cx="779016" cy="779016"/>
          </a:xfrm>
        </p:grpSpPr>
        <p:pic>
          <p:nvPicPr>
            <p:cNvPr id="9273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6" name="Группа 84"/>
          <p:cNvGrpSpPr>
            <a:grpSpLocks/>
          </p:cNvGrpSpPr>
          <p:nvPr/>
        </p:nvGrpSpPr>
        <p:grpSpPr bwMode="auto">
          <a:xfrm>
            <a:off x="7245350" y="922338"/>
            <a:ext cx="779463" cy="779462"/>
            <a:chOff x="5076056" y="4653136"/>
            <a:chExt cx="779016" cy="779016"/>
          </a:xfrm>
        </p:grpSpPr>
        <p:pic>
          <p:nvPicPr>
            <p:cNvPr id="9271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7" name="Группа 59"/>
          <p:cNvGrpSpPr>
            <a:grpSpLocks/>
          </p:cNvGrpSpPr>
          <p:nvPr/>
        </p:nvGrpSpPr>
        <p:grpSpPr bwMode="auto">
          <a:xfrm>
            <a:off x="6237288" y="1570038"/>
            <a:ext cx="792162" cy="792162"/>
            <a:chOff x="6804248" y="5661248"/>
            <a:chExt cx="792088" cy="792088"/>
          </a:xfrm>
        </p:grpSpPr>
        <p:pic>
          <p:nvPicPr>
            <p:cNvPr id="9269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9" name="Группа 55"/>
          <p:cNvGrpSpPr>
            <a:grpSpLocks/>
          </p:cNvGrpSpPr>
          <p:nvPr/>
        </p:nvGrpSpPr>
        <p:grpSpPr bwMode="auto">
          <a:xfrm>
            <a:off x="6094413" y="2362200"/>
            <a:ext cx="790575" cy="792163"/>
            <a:chOff x="5940152" y="5720184"/>
            <a:chExt cx="792088" cy="792088"/>
          </a:xfrm>
        </p:grpSpPr>
        <p:pic>
          <p:nvPicPr>
            <p:cNvPr id="9267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0" name="Группа 51"/>
          <p:cNvGrpSpPr>
            <a:grpSpLocks/>
          </p:cNvGrpSpPr>
          <p:nvPr/>
        </p:nvGrpSpPr>
        <p:grpSpPr bwMode="auto">
          <a:xfrm>
            <a:off x="6526213" y="1427163"/>
            <a:ext cx="792162" cy="792162"/>
            <a:chOff x="4860032" y="5707112"/>
            <a:chExt cx="792088" cy="792088"/>
          </a:xfrm>
        </p:grpSpPr>
        <p:pic>
          <p:nvPicPr>
            <p:cNvPr id="9265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2" name="Группа 31"/>
          <p:cNvGrpSpPr>
            <a:grpSpLocks/>
          </p:cNvGrpSpPr>
          <p:nvPr/>
        </p:nvGrpSpPr>
        <p:grpSpPr bwMode="auto">
          <a:xfrm>
            <a:off x="5913438" y="1785938"/>
            <a:ext cx="793750" cy="792162"/>
            <a:chOff x="2267744" y="5491088"/>
            <a:chExt cx="792088" cy="792088"/>
          </a:xfrm>
        </p:grpSpPr>
        <p:pic>
          <p:nvPicPr>
            <p:cNvPr id="9263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192" y="5589504"/>
              <a:ext cx="386539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6" name="Группа 20"/>
          <p:cNvGrpSpPr>
            <a:grpSpLocks/>
          </p:cNvGrpSpPr>
          <p:nvPr/>
        </p:nvGrpSpPr>
        <p:grpSpPr bwMode="auto">
          <a:xfrm>
            <a:off x="7318375" y="1354138"/>
            <a:ext cx="765175" cy="766762"/>
            <a:chOff x="1187624" y="3356992"/>
            <a:chExt cx="765944" cy="765944"/>
          </a:xfrm>
        </p:grpSpPr>
        <p:pic>
          <p:nvPicPr>
            <p:cNvPr id="926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364088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53944" y="3566319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53733" y="2434605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14269" y="4331494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13550" y="4594225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7" name="Группа 20"/>
          <p:cNvGrpSpPr>
            <a:grpSpLocks/>
          </p:cNvGrpSpPr>
          <p:nvPr/>
        </p:nvGrpSpPr>
        <p:grpSpPr bwMode="auto">
          <a:xfrm>
            <a:off x="6237288" y="1498600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56970" y="2290143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6788944" y="513953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" name="Группа 19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46" name="Стрелка вправо 45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9251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6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3850" y="1628775"/>
            <a:ext cx="5111750" cy="212365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400" dirty="0" smtClean="0"/>
              <a:t>Як швидше знайти добуток чисел </a:t>
            </a:r>
          </a:p>
          <a:p>
            <a:pPr eaLnBrk="1" hangingPunct="1"/>
            <a:r>
              <a:rPr lang="uk-UA" altLang="ru-RU" sz="4400" dirty="0" smtClean="0"/>
              <a:t>25, 15, 6, 4 ?</a:t>
            </a:r>
            <a:endParaRPr lang="ru-RU" altLang="ru-RU" sz="4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1188" y="5084763"/>
            <a:ext cx="3816350" cy="52322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 smtClean="0"/>
              <a:t>((25*4)*(15*6)) </a:t>
            </a:r>
            <a:endParaRPr lang="ru-RU" altLang="ru-RU" sz="2800" b="1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83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253 0.09027 L 0.05694 0.23726 L -0.05695 0.23726 L -0.09236 0.09027 L 2.5E-6 4.44444E-6 Z " pathEditMode="relative" rAng="0" ptsTypes="FFFFFF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945 L -0.02761 0.03797 C -0.03334 0.04213 -0.04184 0.04514 -0.05087 0.04514 C -0.06094 0.04514 -0.0691 0.04213 -0.07483 0.03797 L -0.10209 0.01945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2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>
            <a:grpSpLocks/>
          </p:cNvGrpSpPr>
          <p:nvPr/>
        </p:nvGrpSpPr>
        <p:grpSpPr bwMode="auto">
          <a:xfrm>
            <a:off x="6732588" y="3357563"/>
            <a:ext cx="777875" cy="777875"/>
            <a:chOff x="2915816" y="4581128"/>
            <a:chExt cx="779016" cy="779016"/>
          </a:xfrm>
        </p:grpSpPr>
        <p:pic>
          <p:nvPicPr>
            <p:cNvPr id="10300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Прямоугольник 78"/>
            <p:cNvSpPr/>
            <p:nvPr/>
          </p:nvSpPr>
          <p:spPr>
            <a:xfrm>
              <a:off x="2987358" y="4725802"/>
              <a:ext cx="586647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3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10298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732588" y="1268413"/>
            <a:ext cx="777875" cy="777875"/>
            <a:chOff x="2051720" y="4581128"/>
            <a:chExt cx="779016" cy="779016"/>
          </a:xfrm>
        </p:grpSpPr>
        <p:pic>
          <p:nvPicPr>
            <p:cNvPr id="10296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2"/>
              <a:ext cx="586647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5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10294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6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10292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7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10290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9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10288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0" name="Группа 31"/>
          <p:cNvGrpSpPr>
            <a:grpSpLocks/>
          </p:cNvGrpSpPr>
          <p:nvPr/>
        </p:nvGrpSpPr>
        <p:grpSpPr bwMode="auto">
          <a:xfrm>
            <a:off x="5867400" y="1844675"/>
            <a:ext cx="792163" cy="792163"/>
            <a:chOff x="2267744" y="5491088"/>
            <a:chExt cx="792088" cy="792088"/>
          </a:xfrm>
        </p:grpSpPr>
        <p:pic>
          <p:nvPicPr>
            <p:cNvPr id="10286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10284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436096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0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 стрелкой 39"/>
          <p:cNvCxnSpPr>
            <a:stCxn id="10265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0" name="Группа 15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42" name="Стрелка вправо 41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0274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520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13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27088" y="4941888"/>
            <a:ext cx="316884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ru-RU" altLang="ru-RU" sz="2400" dirty="0" err="1" smtClean="0"/>
              <a:t>Дванадцятого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1628775"/>
            <a:ext cx="5616575" cy="206210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uk-UA" altLang="ru-RU" sz="3200" dirty="0" smtClean="0"/>
              <a:t>Від тканини довжиною 26 м щодня відрізають по </a:t>
            </a:r>
          </a:p>
          <a:p>
            <a:pPr lvl="1"/>
            <a:r>
              <a:rPr lang="uk-UA" altLang="ru-RU" sz="3200" dirty="0" smtClean="0"/>
              <a:t>2 м. Якого дня відріжуть останній шматок?</a:t>
            </a:r>
            <a:endParaRPr lang="ru-RU" altLang="ru-RU" sz="3200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4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253 0.09027 L 0.05694 0.23726 L -0.05695 0.23726 L -0.09236 0.09027 L 2.5E-6 4.44444E-6 Z " pathEditMode="relative" rAng="0" ptsTypes="FFFFFF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916 L -0.02847 0.04027 C -0.03438 0.04282 -0.04323 0.04444 -0.05243 0.04444 C -0.06319 0.04444 -0.07153 0.04282 -0.07743 0.04027 L -0.10556 0.02916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76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732588" y="3357563"/>
            <a:ext cx="765175" cy="766762"/>
            <a:chOff x="1187624" y="3356992"/>
            <a:chExt cx="765944" cy="765944"/>
          </a:xfrm>
        </p:grpSpPr>
        <p:pic>
          <p:nvPicPr>
            <p:cNvPr id="1132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11319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732588" y="1268413"/>
            <a:ext cx="777875" cy="777875"/>
            <a:chOff x="2051720" y="4581128"/>
            <a:chExt cx="779016" cy="779016"/>
          </a:xfrm>
        </p:grpSpPr>
        <p:pic>
          <p:nvPicPr>
            <p:cNvPr id="11317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2"/>
              <a:ext cx="586647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5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11315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11313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7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11311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9" name="Группа 31"/>
          <p:cNvGrpSpPr>
            <a:grpSpLocks/>
          </p:cNvGrpSpPr>
          <p:nvPr/>
        </p:nvGrpSpPr>
        <p:grpSpPr bwMode="auto">
          <a:xfrm>
            <a:off x="5867400" y="1844675"/>
            <a:ext cx="792163" cy="792163"/>
            <a:chOff x="2267744" y="5491088"/>
            <a:chExt cx="792088" cy="792088"/>
          </a:xfrm>
        </p:grpSpPr>
        <p:pic>
          <p:nvPicPr>
            <p:cNvPr id="11309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0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11307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364088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29350" y="232983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83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 стрелкой 36"/>
          <p:cNvCxnSpPr>
            <a:stCxn id="11288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" name="Группа 19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39" name="Стрелка вправо 38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1297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1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95" name="Прямоугольник 43"/>
          <p:cNvSpPr>
            <a:spLocks noChangeArrowheads="1"/>
          </p:cNvSpPr>
          <p:nvPr/>
        </p:nvSpPr>
        <p:spPr bwMode="auto">
          <a:xfrm>
            <a:off x="395288" y="1916113"/>
            <a:ext cx="4968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dirty="0" smtClean="0"/>
              <a:t>Дід, бабка, онучка, собачка Жучка, кішка, мишка тягли-тягли і витягли ріпку. Скільки очей побачило ріпку?</a:t>
            </a:r>
            <a:endParaRPr lang="ru-RU" altLang="ru-RU" sz="2800" dirty="0"/>
          </a:p>
        </p:txBody>
      </p:sp>
      <p:sp>
        <p:nvSpPr>
          <p:cNvPr id="12" name="Прямоугольник 45"/>
          <p:cNvSpPr>
            <a:spLocks noChangeArrowheads="1"/>
          </p:cNvSpPr>
          <p:nvPr/>
        </p:nvSpPr>
        <p:spPr bwMode="auto">
          <a:xfrm>
            <a:off x="1187450" y="5013325"/>
            <a:ext cx="151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 </a:t>
            </a:r>
            <a:r>
              <a:rPr lang="ru-RU" altLang="ru-RU" sz="2800" b="1" dirty="0" smtClean="0"/>
              <a:t>12</a:t>
            </a:r>
            <a:r>
              <a:rPr lang="ru-RU" altLang="ru-RU" b="1" dirty="0" smtClean="0"/>
              <a:t> </a:t>
            </a:r>
            <a:endParaRPr lang="ru-RU" altLang="ru-RU" b="1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25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253 0.09027 L 0.05694 0.23726 L -0.05695 0.23726 L -0.09236 0.09027 L 2.5E-6 4.44444E-6 Z " pathEditMode="relative" rAng="0" ptsTypes="FF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2917 L -0.02812 0.04468 C -0.03403 0.04815 -0.04288 0.05023 -0.05208 0.05023 C -0.0625 0.05023 -0.07101 0.04815 -0.07691 0.04468 L -0.10487 0.02917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0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/>
      <p:bldP spid="12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6600" b="1" dirty="0" smtClean="0">
                <a:solidFill>
                  <a:srgbClr val="00B050"/>
                </a:solidFill>
              </a:rPr>
              <a:t>Гуморески </a:t>
            </a:r>
          </a:p>
          <a:p>
            <a:pPr algn="ctr">
              <a:buNone/>
            </a:pP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:\Оформлення картинки рамки грамоти\грамоти дипломи\картинки на школьную тему\AMERI00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928934"/>
            <a:ext cx="2790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Оформлення картинки рамки грамоти\грамоти дипломи\картинки на школьную тему\AMERI0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1462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797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</a:t>
            </a: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 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D:\Оформлення картинки рамки грамоти\грамоти дипломи\картинки на школьную тему\ANTN0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3797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3815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3886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27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Ребуси</a:t>
            </a:r>
            <a:endParaRPr lang="ru-RU" dirty="0"/>
          </a:p>
        </p:txBody>
      </p:sp>
      <p:pic>
        <p:nvPicPr>
          <p:cNvPr id="59394" name="Picture 2" descr="http://www.prozagadki.ru/uploads/posts/2010-01/126444048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39"/>
            <a:ext cx="6768752" cy="4117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91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15" y="469098"/>
            <a:ext cx="8229600" cy="1143000"/>
          </a:xfrm>
        </p:spPr>
        <p:txBody>
          <a:bodyPr/>
          <a:lstStyle/>
          <a:p>
            <a:r>
              <a:rPr lang="uk-UA" dirty="0" smtClean="0"/>
              <a:t>Ребуси</a:t>
            </a:r>
            <a:endParaRPr lang="ru-RU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1559356" y="1548257"/>
            <a:ext cx="6196564" cy="3752951"/>
            <a:chOff x="404093" y="1412774"/>
            <a:chExt cx="3402487" cy="2143125"/>
          </a:xfrm>
        </p:grpSpPr>
        <p:pic>
          <p:nvPicPr>
            <p:cNvPr id="47106" name="Picture 2" descr="https://encrypted-tbn3.gstatic.com/images?q=tbn:ANd9GcS1xliysikyAZWj8I2ElIYKaF46DYg4FnqnbB4_83NGDukaSTjp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93" y="141277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449205" y="1742216"/>
              <a:ext cx="2357375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А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57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Ребуси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2181948" y="2020369"/>
            <a:ext cx="5558404" cy="2992807"/>
            <a:chOff x="4067944" y="1521891"/>
            <a:chExt cx="4708319" cy="2195141"/>
          </a:xfrm>
        </p:grpSpPr>
        <p:pic>
          <p:nvPicPr>
            <p:cNvPr id="5" name="Picture 6" descr="http://healthystartups.com/storage/100.gif?__SQUARESPACE_CACHEVERSION=13576359965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521891"/>
              <a:ext cx="2822324" cy="21951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804248" y="2020369"/>
              <a:ext cx="197201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9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ВП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802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Ребуси</a:t>
            </a:r>
            <a:endParaRPr lang="ru-RU" dirty="0"/>
          </a:p>
        </p:txBody>
      </p:sp>
      <p:pic>
        <p:nvPicPr>
          <p:cNvPr id="60418" name="Picture 2" descr="http://rebuses.golovolom.com/o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816424" cy="404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12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Розминка</a:t>
            </a:r>
          </a:p>
          <a:p>
            <a:pPr marL="0" indent="0" algn="ctr">
              <a:buNone/>
            </a:pP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214414" y="1214422"/>
            <a:ext cx="7103142" cy="4165634"/>
          </a:xfrm>
          <a:prstGeom prst="star5">
            <a:avLst>
              <a:gd name="adj" fmla="val 21656"/>
              <a:gd name="hf" fmla="val 105146"/>
              <a:gd name="vf" fmla="val 110557"/>
            </a:avLst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pc="300" dirty="0" smtClean="0">
                <a:solidFill>
                  <a:schemeClr val="tx2"/>
                </a:solidFill>
              </a:rPr>
              <a:t>Найкмітливіші</a:t>
            </a:r>
            <a:endParaRPr lang="ru-RU" b="1" spc="300" dirty="0">
              <a:solidFill>
                <a:schemeClr val="tx2"/>
              </a:solidFill>
            </a:endParaRPr>
          </a:p>
        </p:txBody>
      </p:sp>
      <p:pic>
        <p:nvPicPr>
          <p:cNvPr id="7" name="Picture 4" descr="7211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175418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33107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8" descr="70790-Royalty-Free-RF-Clipart-Illustration-Of-A-Swimmer-Duck-With-G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7674">
            <a:off x="6594002" y="585619"/>
            <a:ext cx="18303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360d90ada58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786190"/>
            <a:ext cx="181451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97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6600" b="1" i="1" dirty="0" smtClean="0">
                <a:solidFill>
                  <a:srgbClr val="FF0000"/>
                </a:solidFill>
              </a:rPr>
              <a:t>Фокуси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Оформлення картинки рамки грамоти\грамоти дипломи\картинки на школьную тему\AMERI00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4"/>
            <a:ext cx="2790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Оформлення картинки рамки грамоти\грамоти дипломи\картинки на школьную тему\AMERI0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31462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797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 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D:\Оформлення картинки рамки грамоти\грамоти дипломи\картинки на школьную тему\ANTN0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3797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3815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3886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27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3"/>
          <p:cNvGrpSpPr>
            <a:grpSpLocks/>
          </p:cNvGrpSpPr>
          <p:nvPr/>
        </p:nvGrpSpPr>
        <p:grpSpPr bwMode="auto">
          <a:xfrm>
            <a:off x="6732588" y="3275013"/>
            <a:ext cx="777875" cy="779462"/>
            <a:chOff x="5076056" y="4653136"/>
            <a:chExt cx="779016" cy="779016"/>
          </a:xfrm>
        </p:grpSpPr>
        <p:pic>
          <p:nvPicPr>
            <p:cNvPr id="12352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Прямоугольник 82"/>
            <p:cNvSpPr/>
            <p:nvPr/>
          </p:nvSpPr>
          <p:spPr>
            <a:xfrm>
              <a:off x="5147598" y="4797515"/>
              <a:ext cx="586647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12350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732588" y="1268413"/>
            <a:ext cx="777875" cy="777875"/>
            <a:chOff x="2051720" y="4581128"/>
            <a:chExt cx="779016" cy="779016"/>
          </a:xfrm>
        </p:grpSpPr>
        <p:pic>
          <p:nvPicPr>
            <p:cNvPr id="12348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2"/>
              <a:ext cx="586647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5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12346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12344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7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12342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9" name="Группа 31"/>
          <p:cNvGrpSpPr>
            <a:grpSpLocks/>
          </p:cNvGrpSpPr>
          <p:nvPr/>
        </p:nvGrpSpPr>
        <p:grpSpPr bwMode="auto">
          <a:xfrm>
            <a:off x="5867400" y="1844675"/>
            <a:ext cx="792163" cy="792163"/>
            <a:chOff x="2267744" y="5491088"/>
            <a:chExt cx="792088" cy="792088"/>
          </a:xfrm>
        </p:grpSpPr>
        <p:pic>
          <p:nvPicPr>
            <p:cNvPr id="12340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2299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436096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29350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 стрелкой 34"/>
          <p:cNvCxnSpPr>
            <a:stCxn id="12311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2" name="Группа 9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36" name="Стрелка вправо 35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2330" name="TextBox 102"/>
            <p:cNvSpPr txBox="1">
              <a:spLocks noChangeArrowheads="1"/>
            </p:cNvSpPr>
            <p:nvPr/>
          </p:nvSpPr>
          <p:spPr bwMode="auto">
            <a:xfrm>
              <a:off x="2609850" y="433388"/>
              <a:ext cx="1520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15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320" name="Прямоугольник 42"/>
          <p:cNvSpPr>
            <a:spLocks noChangeArrowheads="1"/>
          </p:cNvSpPr>
          <p:nvPr/>
        </p:nvSpPr>
        <p:spPr bwMode="auto">
          <a:xfrm>
            <a:off x="395288" y="1700213"/>
            <a:ext cx="51847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dirty="0" smtClean="0"/>
              <a:t>Того дня о 10 годині вечора йшов дощ, а через 48 годин була сонячна погода.</a:t>
            </a:r>
          </a:p>
          <a:p>
            <a:pPr eaLnBrk="1" hangingPunct="1"/>
            <a:r>
              <a:rPr lang="uk-UA" altLang="ru-RU" sz="2800" dirty="0" smtClean="0"/>
              <a:t>Чи правдива ця інформація?</a:t>
            </a:r>
            <a:endParaRPr lang="ru-RU" alt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187624" y="5108728"/>
            <a:ext cx="2647263" cy="92333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b="1" dirty="0" smtClean="0"/>
              <a:t>Ні, бо через 48 годин </a:t>
            </a:r>
          </a:p>
          <a:p>
            <a:pPr eaLnBrk="1" hangingPunct="1"/>
            <a:r>
              <a:rPr lang="uk-UA" altLang="ru-RU" b="1" dirty="0" smtClean="0"/>
              <a:t>знову буде 10-та</a:t>
            </a:r>
          </a:p>
          <a:p>
            <a:pPr eaLnBrk="1" hangingPunct="1"/>
            <a:r>
              <a:rPr lang="uk-UA" altLang="ru-RU" b="1" dirty="0" smtClean="0"/>
              <a:t> година вечора.</a:t>
            </a:r>
            <a:endParaRPr lang="ru-RU" altLang="ru-RU" b="1" dirty="0">
              <a:solidFill>
                <a:srgbClr val="215968"/>
              </a:solidFill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56" name="TextBox 107"/>
          <p:cNvSpPr txBox="1">
            <a:spLocks noChangeArrowheads="1"/>
          </p:cNvSpPr>
          <p:nvPr/>
        </p:nvSpPr>
        <p:spPr bwMode="auto">
          <a:xfrm>
            <a:off x="5724525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253 0.09027 L 0.05694 0.23726 L -0.05695 0.23726 L -0.09236 0.09027 L 2.5E-6 4.44444E-6 Z " pathEditMode="relative" rAng="0" ptsTypes="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4444 L -0.02674 0.05972 C -0.03212 0.06342 -0.04028 0.06597 -0.04896 0.06597 C -0.05868 0.06597 -0.06649 0.06342 -0.07188 0.05972 L -0.09774 0.04444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61" grpId="0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1"/>
          <p:cNvGrpSpPr>
            <a:grpSpLocks/>
          </p:cNvGrpSpPr>
          <p:nvPr/>
        </p:nvGrpSpPr>
        <p:grpSpPr bwMode="auto">
          <a:xfrm>
            <a:off x="6732588" y="3429000"/>
            <a:ext cx="779462" cy="779463"/>
            <a:chOff x="3995936" y="4653136"/>
            <a:chExt cx="779016" cy="779016"/>
          </a:xfrm>
        </p:grpSpPr>
        <p:pic>
          <p:nvPicPr>
            <p:cNvPr id="6233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Прямоугольник 8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6147" name="Группа 24"/>
          <p:cNvGrpSpPr>
            <a:grpSpLocks/>
          </p:cNvGrpSpPr>
          <p:nvPr/>
        </p:nvGrpSpPr>
        <p:grpSpPr bwMode="auto">
          <a:xfrm>
            <a:off x="6732588" y="3357563"/>
            <a:ext cx="792162" cy="792162"/>
            <a:chOff x="1331640" y="5432152"/>
            <a:chExt cx="792088" cy="792088"/>
          </a:xfrm>
        </p:grpSpPr>
        <p:pic>
          <p:nvPicPr>
            <p:cNvPr id="6231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28472" y="5546441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6229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5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6227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6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6225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7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6223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Прямоугольник 89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6221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6219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2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6217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6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6215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0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6213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31"/>
          <p:cNvGrpSpPr>
            <a:grpSpLocks/>
          </p:cNvGrpSpPr>
          <p:nvPr/>
        </p:nvGrpSpPr>
        <p:grpSpPr bwMode="auto">
          <a:xfrm>
            <a:off x="6159500" y="1243013"/>
            <a:ext cx="792163" cy="792162"/>
            <a:chOff x="2267744" y="5491088"/>
            <a:chExt cx="792088" cy="792088"/>
          </a:xfrm>
        </p:grpSpPr>
        <p:pic>
          <p:nvPicPr>
            <p:cNvPr id="6211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2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6209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364088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8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2" name="Прямая со стрелкой 51"/>
          <p:cNvCxnSpPr>
            <a:stCxn id="6173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Группа 2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55" name="Стрелка вправо 54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6199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520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14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0" y="1916113"/>
            <a:ext cx="5472113" cy="118745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8150" indent="19050" eaLnBrk="0" hangingPunct="0"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ru-RU" altLang="ru-RU" sz="2400" dirty="0"/>
              <a:t>На </a:t>
            </a:r>
            <a:r>
              <a:rPr lang="ru-RU" altLang="ru-RU" sz="2400" dirty="0" err="1"/>
              <a:t>прямій</a:t>
            </a:r>
            <a:r>
              <a:rPr lang="ru-RU" altLang="ru-RU" sz="2400" dirty="0"/>
              <a:t> дано 7 </a:t>
            </a:r>
            <a:r>
              <a:rPr lang="ru-RU" altLang="ru-RU" sz="2400" dirty="0" err="1"/>
              <a:t>різних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точок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Скільки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відрізків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визначають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ці</a:t>
            </a:r>
            <a:r>
              <a:rPr lang="ru-RU" altLang="ru-RU" sz="2400" dirty="0"/>
              <a:t> точки на </a:t>
            </a:r>
            <a:r>
              <a:rPr lang="ru-RU" altLang="ru-RU" sz="2400" dirty="0" err="1"/>
              <a:t>прямій</a:t>
            </a:r>
            <a:r>
              <a:rPr lang="ru-RU" altLang="ru-RU" sz="2400" dirty="0"/>
              <a:t>?</a:t>
            </a:r>
          </a:p>
        </p:txBody>
      </p:sp>
      <p:sp>
        <p:nvSpPr>
          <p:cNvPr id="6257" name="Rectangle 113"/>
          <p:cNvSpPr>
            <a:spLocks noChangeArrowheads="1"/>
          </p:cNvSpPr>
          <p:nvPr/>
        </p:nvSpPr>
        <p:spPr bwMode="auto">
          <a:xfrm>
            <a:off x="1763713" y="4724400"/>
            <a:ext cx="1444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/>
              <a:t>21 відрізок. </a:t>
            </a:r>
          </a:p>
        </p:txBody>
      </p:sp>
      <p:sp>
        <p:nvSpPr>
          <p:cNvPr id="6258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5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0.01135 L 0.08524 0.10163 L 0.04965 0.24862 L -0.06424 0.24862 L -0.09966 0.10163 L -0.0073 0.01135 Z " pathEditMode="relative" rAng="0" ptsTypes="FFFFFF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361 L -0.02674 0.03102 C -0.03264 0.03264 -0.04132 0.03426 -0.05069 0.03426 C -0.06111 0.03426 -0.06962 0.03264 -0.07569 0.03102 L -0.10347 0.02361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01" grpId="0"/>
      <p:bldP spid="62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7"/>
          <p:cNvGrpSpPr>
            <a:grpSpLocks/>
          </p:cNvGrpSpPr>
          <p:nvPr/>
        </p:nvGrpSpPr>
        <p:grpSpPr bwMode="auto">
          <a:xfrm>
            <a:off x="6732588" y="3429000"/>
            <a:ext cx="779462" cy="777875"/>
            <a:chOff x="2051720" y="4581128"/>
            <a:chExt cx="779016" cy="779016"/>
          </a:xfrm>
        </p:grpSpPr>
        <p:pic>
          <p:nvPicPr>
            <p:cNvPr id="15410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Прямоугольник 76"/>
            <p:cNvSpPr/>
            <p:nvPr/>
          </p:nvSpPr>
          <p:spPr>
            <a:xfrm>
              <a:off x="2123116" y="4725803"/>
              <a:ext cx="585453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64" name="Группа 75"/>
          <p:cNvGrpSpPr>
            <a:grpSpLocks/>
          </p:cNvGrpSpPr>
          <p:nvPr/>
        </p:nvGrpSpPr>
        <p:grpSpPr bwMode="auto">
          <a:xfrm>
            <a:off x="6732588" y="3284538"/>
            <a:ext cx="792162" cy="792162"/>
            <a:chOff x="1115616" y="4509120"/>
            <a:chExt cx="792088" cy="792088"/>
          </a:xfrm>
        </p:grpSpPr>
        <p:pic>
          <p:nvPicPr>
            <p:cNvPr id="15408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Прямоугольник 74"/>
            <p:cNvSpPr/>
            <p:nvPr/>
          </p:nvSpPr>
          <p:spPr>
            <a:xfrm>
              <a:off x="1234667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732588" y="1268413"/>
            <a:ext cx="777875" cy="777875"/>
            <a:chOff x="2051720" y="4581128"/>
            <a:chExt cx="779016" cy="779016"/>
          </a:xfrm>
        </p:grpSpPr>
        <p:pic>
          <p:nvPicPr>
            <p:cNvPr id="15406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2"/>
              <a:ext cx="586647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5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15404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5867400" y="1844675"/>
            <a:ext cx="792163" cy="792163"/>
            <a:chOff x="2267744" y="5491088"/>
            <a:chExt cx="792088" cy="792088"/>
          </a:xfrm>
        </p:grpSpPr>
        <p:pic>
          <p:nvPicPr>
            <p:cNvPr id="15402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Шестиугольник 50"/>
          <p:cNvSpPr/>
          <p:nvPr/>
        </p:nvSpPr>
        <p:spPr>
          <a:xfrm>
            <a:off x="5436096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75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 стрелкой 27"/>
          <p:cNvCxnSpPr>
            <a:stCxn id="15381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Группа 3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30" name="Стрелка вправо 29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5392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520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12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90" name="Прямоугольник 36"/>
          <p:cNvSpPr>
            <a:spLocks noChangeArrowheads="1"/>
          </p:cNvSpPr>
          <p:nvPr/>
        </p:nvSpPr>
        <p:spPr bwMode="auto">
          <a:xfrm>
            <a:off x="323850" y="1700213"/>
            <a:ext cx="489585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uk-UA" altLang="ru-RU" sz="2400"/>
              <a:t>Летіла група качок. Одна попереду, дві позаду; одна позаду і дві попереду; одна між двома і три в ряд. Скільки летіло качок?</a:t>
            </a:r>
          </a:p>
          <a:p>
            <a:pPr eaLnBrk="1" hangingPunct="1"/>
            <a:endParaRPr lang="ru-RU" altLang="ru-RU">
              <a:solidFill>
                <a:srgbClr val="215968"/>
              </a:solidFill>
            </a:endParaRPr>
          </a:p>
        </p:txBody>
      </p:sp>
      <p:sp>
        <p:nvSpPr>
          <p:cNvPr id="15388" name="Прямоугольник 37"/>
          <p:cNvSpPr>
            <a:spLocks noChangeArrowheads="1"/>
          </p:cNvSpPr>
          <p:nvPr/>
        </p:nvSpPr>
        <p:spPr bwMode="auto">
          <a:xfrm>
            <a:off x="1547813" y="4797425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b="1"/>
              <a:t>Летіли одна за одною три качки.</a:t>
            </a:r>
            <a:endParaRPr lang="ru-RU" altLang="ru-RU" b="1"/>
          </a:p>
          <a:p>
            <a:pPr eaLnBrk="1" hangingPunct="1"/>
            <a:endParaRPr lang="ru-RU" altLang="ru-RU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414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253 0.09027 L 0.05694 0.23726 L -0.05695 0.23726 L -0.09236 0.09027 L 2.5E-6 4.44444E-6 Z " pathEditMode="relative" rAng="0" ptsTypes="F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459 L -0.0283 0.03773 C -0.03438 0.04283 -0.04323 0.04607 -0.05243 0.04607 C -0.06302 0.04607 -0.07135 0.04283 -0.07743 0.03773 L -0.10556 0.01459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5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/>
      <p:bldP spid="15388" grpId="0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6659563" y="3414713"/>
            <a:ext cx="790575" cy="792162"/>
            <a:chOff x="2267744" y="5491088"/>
            <a:chExt cx="792088" cy="792088"/>
          </a:xfrm>
        </p:grpSpPr>
        <p:pic>
          <p:nvPicPr>
            <p:cNvPr id="17470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484057" y="5589504"/>
              <a:ext cx="384910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6588125" y="765175"/>
            <a:ext cx="792163" cy="792163"/>
            <a:chOff x="2267744" y="5491088"/>
            <a:chExt cx="792088" cy="792088"/>
          </a:xfrm>
        </p:grpSpPr>
        <p:pic>
          <p:nvPicPr>
            <p:cNvPr id="17468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Шестиугольник 50"/>
          <p:cNvSpPr/>
          <p:nvPr/>
        </p:nvSpPr>
        <p:spPr>
          <a:xfrm>
            <a:off x="5436096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2515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7420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>
            <a:stCxn id="17426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21" name="Стрелка вправо 20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7458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3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33" name="Прямоугольник 25"/>
          <p:cNvSpPr>
            <a:spLocks noChangeArrowheads="1"/>
          </p:cNvSpPr>
          <p:nvPr/>
        </p:nvSpPr>
        <p:spPr bwMode="auto">
          <a:xfrm>
            <a:off x="539750" y="1700213"/>
            <a:ext cx="5111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215968"/>
                </a:solidFill>
              </a:rPr>
              <a:t> </a:t>
            </a:r>
            <a:r>
              <a:rPr lang="uk-UA" altLang="ru-RU" sz="2400"/>
              <a:t>Двоє батьків і двоє синів поділили між собою порівну 30 грн., причому кожен одержав по 10 грн. Як це могло трапитись?</a:t>
            </a:r>
            <a:endParaRPr lang="ru-RU" altLang="ru-RU" sz="2400"/>
          </a:p>
        </p:txBody>
      </p:sp>
      <p:sp>
        <p:nvSpPr>
          <p:cNvPr id="63" name="TextBox 62"/>
          <p:cNvSpPr txBox="1"/>
          <p:nvPr/>
        </p:nvSpPr>
        <p:spPr>
          <a:xfrm>
            <a:off x="1331913" y="4941888"/>
            <a:ext cx="2290762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b="1"/>
              <a:t>Батько, син і онук.</a:t>
            </a:r>
            <a:endParaRPr lang="ru-RU" altLang="ru-RU" b="1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74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574 L 0.02621 0.07199 L 0.10642 0.07199 L 0.04166 0.12662 L 0.06614 0.21528 L 0.00191 0.16019 L -0.0625 0.21528 L -0.03803 0.12662 L -0.10226 0.07199 L -0.02257 0.07199 L 0.00191 -0.01574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666 L -0.02622 0.03148 C -0.03212 0.03495 -0.04028 0.03726 -0.04896 0.03726 C -0.05903 0.03726 -0.06667 0.03495 -0.0724 0.03148 L -0.09827 0.01666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101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/>
      <p:bldP spid="63" grpId="0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6600" b="1" i="1" dirty="0" smtClean="0">
                <a:solidFill>
                  <a:srgbClr val="FF0000"/>
                </a:solidFill>
              </a:rPr>
              <a:t>Фокуси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Оформлення картинки рамки грамоти\грамоти дипломи\картинки на школьную тему\AMERI00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4"/>
            <a:ext cx="2790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Оформлення картинки рамки грамоти\грамоти дипломи\картинки на школьную тему\AMERI0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31462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548680"/>
            <a:ext cx="54312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Нагородження 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переможців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Оформлення картинки рамки грамоти\грамоти дипломи\школа 2\Копия Безымянный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64" y="2357430"/>
            <a:ext cx="3908425" cy="3883045"/>
          </a:xfrm>
          <a:noFill/>
        </p:spPr>
      </p:pic>
    </p:spTree>
    <p:extLst>
      <p:ext uri="{BB962C8B-B14F-4D97-AF65-F5344CB8AC3E}">
        <p14:creationId xmlns="" xmlns:p14="http://schemas.microsoft.com/office/powerpoint/2010/main" val="34381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 </a:t>
            </a:r>
            <a:endParaRPr lang="en-US" sz="6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1" descr="D:\Оформлення картинки рамки грамоти\грамоти дипломи\картинки на школьную тему\ANTN0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32263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23815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886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095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8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65" name="Стрелка вправо 64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3154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5.</a:t>
              </a:r>
            </a:p>
          </p:txBody>
        </p:sp>
      </p:grpSp>
      <p:grpSp>
        <p:nvGrpSpPr>
          <p:cNvPr id="3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3151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Прямоугольник 10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6732588" y="3357563"/>
            <a:ext cx="792162" cy="792162"/>
            <a:chOff x="5364088" y="5445224"/>
            <a:chExt cx="792088" cy="792088"/>
          </a:xfrm>
        </p:grpSpPr>
        <p:pic>
          <p:nvPicPr>
            <p:cNvPr id="3149" name="Picture 29" descr="H:\Documents and Settings\Aida\Рабочий стол\PNG\ButtonCrysD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544522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579968" y="5589673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3147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6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3145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7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3143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3141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Прямоугольник 89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3139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12" name="Группа 63"/>
          <p:cNvGrpSpPr>
            <a:grpSpLocks/>
          </p:cNvGrpSpPr>
          <p:nvPr/>
        </p:nvGrpSpPr>
        <p:grpSpPr bwMode="auto">
          <a:xfrm>
            <a:off x="6084888" y="981075"/>
            <a:ext cx="777875" cy="779463"/>
            <a:chOff x="7812360" y="5301208"/>
            <a:chExt cx="779016" cy="779016"/>
          </a:xfrm>
        </p:grpSpPr>
        <p:pic>
          <p:nvPicPr>
            <p:cNvPr id="3137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8028577" y="5445588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3135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0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3133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21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3131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2" name="Группа 41"/>
          <p:cNvGrpSpPr>
            <a:grpSpLocks/>
          </p:cNvGrpSpPr>
          <p:nvPr/>
        </p:nvGrpSpPr>
        <p:grpSpPr bwMode="auto">
          <a:xfrm>
            <a:off x="6227763" y="981075"/>
            <a:ext cx="792162" cy="792163"/>
            <a:chOff x="5364088" y="5445224"/>
            <a:chExt cx="792088" cy="792088"/>
          </a:xfrm>
        </p:grpSpPr>
        <p:pic>
          <p:nvPicPr>
            <p:cNvPr id="3129" name="Picture 29" descr="H:\Documents and Settings\Aida\Рабочий стол\PNG\ButtonCrysD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544522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/>
            <p:cNvSpPr/>
            <p:nvPr/>
          </p:nvSpPr>
          <p:spPr>
            <a:xfrm>
              <a:off x="5579968" y="5589673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4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3127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5" name="Группа 31"/>
          <p:cNvGrpSpPr>
            <a:grpSpLocks/>
          </p:cNvGrpSpPr>
          <p:nvPr/>
        </p:nvGrpSpPr>
        <p:grpSpPr bwMode="auto">
          <a:xfrm>
            <a:off x="6119813" y="1836738"/>
            <a:ext cx="793750" cy="792162"/>
            <a:chOff x="2267744" y="5491088"/>
            <a:chExt cx="792088" cy="792088"/>
          </a:xfrm>
        </p:grpSpPr>
        <p:pic>
          <p:nvPicPr>
            <p:cNvPr id="3125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192" y="5589504"/>
              <a:ext cx="386539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3123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7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312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364088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00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0" name="Прямая со стрелкой 109"/>
          <p:cNvCxnSpPr>
            <a:stCxn id="3105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10" name="Прямоугольник 69"/>
          <p:cNvSpPr>
            <a:spLocks noChangeArrowheads="1"/>
          </p:cNvSpPr>
          <p:nvPr/>
        </p:nvSpPr>
        <p:spPr bwMode="auto">
          <a:xfrm>
            <a:off x="539750" y="4941888"/>
            <a:ext cx="5184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i="1" dirty="0" smtClean="0"/>
              <a:t>Позавчора, вчора, сьогодні, завтра, післязавтра.</a:t>
            </a:r>
            <a:endParaRPr lang="ru-RU" altLang="ru-RU" i="1" dirty="0"/>
          </a:p>
        </p:txBody>
      </p:sp>
      <p:sp>
        <p:nvSpPr>
          <p:cNvPr id="3109" name="Прямоугольник 68"/>
          <p:cNvSpPr>
            <a:spLocks noChangeArrowheads="1"/>
          </p:cNvSpPr>
          <p:nvPr/>
        </p:nvSpPr>
        <p:spPr bwMode="auto">
          <a:xfrm>
            <a:off x="611189" y="1557338"/>
            <a:ext cx="46088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200" dirty="0" smtClean="0"/>
              <a:t>Назвати 5 днів підряд, не називаючи ні числа, ні дні тижня.</a:t>
            </a:r>
            <a:endParaRPr lang="ru-RU" altLang="ru-RU" sz="3200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254000" y="4439114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56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 dirty="0"/>
              <a:t>Натисни, щоб з</a:t>
            </a:r>
            <a:r>
              <a:rPr lang="en-US" altLang="ru-RU" sz="1600" dirty="0"/>
              <a:t>’</a:t>
            </a:r>
            <a:r>
              <a:rPr lang="uk-UA" altLang="ru-RU" sz="1600" dirty="0"/>
              <a:t>явилася куля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5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0093 C 0.02622 0.04143 0.04202 0.11018 0.02917 0.17315 C -0.02292 0.16944 -0.06701 0.12546 -0.08489 0.06551 C -0.04097 0.02824 0.01441 0.03055 0.05625 0.06551 C 0.0375 0.12916 -0.00816 0.16944 -0.05798 0.17315 C -0.07153 0.10717 -0.05278 0.04004 -0.01441 -0.00093 Z " pathEditMode="relative" rAng="0" ptsTypes="ffffff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65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3195 L -0.03298 0.04584 C -0.03854 0.04908 -0.04687 0.05139 -0.05555 0.05139 C -0.06527 0.05139 -0.07309 0.04908 -0.07864 0.04584 L -0.10468 0.03195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/>
      <p:bldP spid="3109" grpId="0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4186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Прямоугольник 72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3" name="Группа 62"/>
          <p:cNvGrpSpPr>
            <a:grpSpLocks/>
          </p:cNvGrpSpPr>
          <p:nvPr/>
        </p:nvGrpSpPr>
        <p:grpSpPr bwMode="auto">
          <a:xfrm>
            <a:off x="6713538" y="3429000"/>
            <a:ext cx="779462" cy="779463"/>
            <a:chOff x="7812360" y="5301208"/>
            <a:chExt cx="779016" cy="779016"/>
          </a:xfrm>
        </p:grpSpPr>
        <p:pic>
          <p:nvPicPr>
            <p:cNvPr id="4184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8028136" y="5445588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4182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5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4180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6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4178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7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4176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Прямоугольник 89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4174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10" name="Группа 63"/>
          <p:cNvGrpSpPr>
            <a:grpSpLocks/>
          </p:cNvGrpSpPr>
          <p:nvPr/>
        </p:nvGrpSpPr>
        <p:grpSpPr bwMode="auto">
          <a:xfrm>
            <a:off x="6084888" y="981075"/>
            <a:ext cx="777875" cy="779463"/>
            <a:chOff x="7812360" y="5301208"/>
            <a:chExt cx="779016" cy="779016"/>
          </a:xfrm>
        </p:grpSpPr>
        <p:pic>
          <p:nvPicPr>
            <p:cNvPr id="4172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8028577" y="5445588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2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4170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4168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20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4166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1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4164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2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4162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4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4160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5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4158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364088" y="476672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22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9" name="Прямая со стрелкой 58"/>
          <p:cNvCxnSpPr>
            <a:stCxn id="4127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Стрелка вправо 59"/>
          <p:cNvSpPr/>
          <p:nvPr/>
        </p:nvSpPr>
        <p:spPr>
          <a:xfrm rot="5400000">
            <a:off x="2984500" y="-879475"/>
            <a:ext cx="590550" cy="3168650"/>
          </a:xfrm>
          <a:prstGeom prst="rightArrow">
            <a:avLst>
              <a:gd name="adj1" fmla="val 89177"/>
              <a:gd name="adj2" fmla="val 51818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4129" name="TextBox 102"/>
          <p:cNvSpPr txBox="1">
            <a:spLocks noChangeArrowheads="1"/>
          </p:cNvSpPr>
          <p:nvPr/>
        </p:nvSpPr>
        <p:spPr bwMode="auto">
          <a:xfrm>
            <a:off x="2703513" y="43338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Питання </a:t>
            </a:r>
            <a:r>
              <a:rPr lang="en-US" altLang="ru-RU" b="1">
                <a:solidFill>
                  <a:schemeClr val="bg1"/>
                </a:solidFill>
              </a:rPr>
              <a:t>9</a:t>
            </a:r>
            <a:r>
              <a:rPr lang="ru-RU" altLang="ru-RU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5650" y="1844675"/>
            <a:ext cx="4679950" cy="255454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215968"/>
                </a:solidFill>
              </a:rPr>
              <a:t> </a:t>
            </a:r>
            <a:r>
              <a:rPr lang="ru-RU" altLang="ru-RU" sz="3200" dirty="0" err="1" smtClean="0"/>
              <a:t>Зайці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пилять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д'еревяну</a:t>
            </a:r>
            <a:r>
              <a:rPr lang="ru-RU" altLang="ru-RU" sz="3200" dirty="0" smtClean="0"/>
              <a:t> </a:t>
            </a:r>
            <a:r>
              <a:rPr lang="uk-UA" altLang="ru-RU" sz="3200" dirty="0" smtClean="0"/>
              <a:t>колоду. Вони зробили 10 розпилів. Скільки утворилося полін?</a:t>
            </a:r>
            <a:r>
              <a:rPr lang="ru-RU" altLang="ru-RU" sz="3200" dirty="0" smtClean="0"/>
              <a:t> </a:t>
            </a:r>
            <a:endParaRPr lang="ru-RU" alt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547813" y="4797425"/>
            <a:ext cx="565604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 dirty="0" smtClean="0"/>
              <a:t>11</a:t>
            </a:r>
            <a:endParaRPr lang="ru-RU" altLang="ru-RU" b="1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90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5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65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2084 L -0.02796 0.03287 C -0.03368 0.03565 -0.04236 0.0375 -0.05139 0.0375 C -0.06181 0.0375 -0.07014 0.03565 -0.07587 0.03287 L -0.10348 0.02084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/>
      <p:bldP spid="78" grpId="0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5197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Прямоугольник 100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6732588" y="3357563"/>
            <a:ext cx="792162" cy="792162"/>
            <a:chOff x="1331640" y="5432152"/>
            <a:chExt cx="792088" cy="792088"/>
          </a:xfrm>
        </p:grpSpPr>
        <p:pic>
          <p:nvPicPr>
            <p:cNvPr id="5195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28472" y="5546441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5193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5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5191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6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5189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7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5187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Прямоугольник 89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5185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5183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2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5181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6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5179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0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5177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31"/>
          <p:cNvGrpSpPr>
            <a:grpSpLocks/>
          </p:cNvGrpSpPr>
          <p:nvPr/>
        </p:nvGrpSpPr>
        <p:grpSpPr bwMode="auto">
          <a:xfrm>
            <a:off x="6288088" y="1762125"/>
            <a:ext cx="792162" cy="792163"/>
            <a:chOff x="2267744" y="5491088"/>
            <a:chExt cx="792088" cy="792088"/>
          </a:xfrm>
        </p:grpSpPr>
        <p:pic>
          <p:nvPicPr>
            <p:cNvPr id="5175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2" name="Группа 25"/>
          <p:cNvGrpSpPr>
            <a:grpSpLocks/>
          </p:cNvGrpSpPr>
          <p:nvPr/>
        </p:nvGrpSpPr>
        <p:grpSpPr bwMode="auto">
          <a:xfrm>
            <a:off x="6732588" y="692150"/>
            <a:ext cx="792162" cy="792163"/>
            <a:chOff x="1331640" y="5432152"/>
            <a:chExt cx="792088" cy="792088"/>
          </a:xfrm>
        </p:grpSpPr>
        <p:pic>
          <p:nvPicPr>
            <p:cNvPr id="5173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1528472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5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517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446376" y="36238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5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5" name="Прямая со стрелкой 54"/>
          <p:cNvCxnSpPr>
            <a:stCxn id="5150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7" name="Группа 25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57" name="Стрелка вправо 56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5161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2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57" name="Rectangle 74"/>
          <p:cNvSpPr>
            <a:spLocks noChangeArrowheads="1"/>
          </p:cNvSpPr>
          <p:nvPr/>
        </p:nvSpPr>
        <p:spPr bwMode="auto">
          <a:xfrm>
            <a:off x="611188" y="1783746"/>
            <a:ext cx="4824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sz="3200" dirty="0" smtClean="0"/>
              <a:t>Розділіть число 1888 навпіл так, щоб отримати по 1000.</a:t>
            </a:r>
            <a:endParaRPr lang="ru-RU" altLang="ru-RU" sz="32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68313" y="5084763"/>
            <a:ext cx="2087562" cy="46166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sz="2400" b="1" strike="sngStrike" dirty="0"/>
              <a:t>І</a:t>
            </a:r>
            <a:r>
              <a:rPr lang="uk-UA" altLang="ru-RU" sz="2400" b="1" strike="sngStrike" dirty="0" smtClean="0"/>
              <a:t>888</a:t>
            </a:r>
            <a:endParaRPr lang="ru-RU" altLang="ru-RU" b="1" strike="sngStrike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01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5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0.01135 L 0.08524 0.10163 L 0.04965 0.24862 L -0.06424 0.24862 L -0.09966 0.10163 L -0.0073 0.01135 Z " pathEditMode="relative" rAng="0" ptsTypes="FFFFFF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65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3056 L -0.02795 0.03773 C -0.03368 0.03935 -0.04236 0.04097 -0.05138 0.04097 C -0.0618 0.04097 -0.06979 0.03935 -0.07534 0.03773 L -0.10225 0.03056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  <p:bldP spid="67" grpId="0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6732588" y="3429000"/>
            <a:ext cx="779462" cy="779463"/>
            <a:chOff x="3635896" y="5445224"/>
            <a:chExt cx="779016" cy="779016"/>
          </a:xfrm>
        </p:grpSpPr>
        <p:pic>
          <p:nvPicPr>
            <p:cNvPr id="7240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171" name="Группа 81"/>
          <p:cNvGrpSpPr>
            <a:grpSpLocks/>
          </p:cNvGrpSpPr>
          <p:nvPr/>
        </p:nvGrpSpPr>
        <p:grpSpPr bwMode="auto">
          <a:xfrm>
            <a:off x="6732588" y="3429000"/>
            <a:ext cx="779462" cy="779463"/>
            <a:chOff x="3995936" y="4653136"/>
            <a:chExt cx="779016" cy="779016"/>
          </a:xfrm>
        </p:grpSpPr>
        <p:pic>
          <p:nvPicPr>
            <p:cNvPr id="7238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Прямоугольник 8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  <p:grpSp>
        <p:nvGrpSpPr>
          <p:cNvPr id="7172" name="Группа 24"/>
          <p:cNvGrpSpPr>
            <a:grpSpLocks/>
          </p:cNvGrpSpPr>
          <p:nvPr/>
        </p:nvGrpSpPr>
        <p:grpSpPr bwMode="auto">
          <a:xfrm>
            <a:off x="6732588" y="3357563"/>
            <a:ext cx="792162" cy="792162"/>
            <a:chOff x="1331640" y="5432152"/>
            <a:chExt cx="792088" cy="792088"/>
          </a:xfrm>
        </p:grpSpPr>
        <p:pic>
          <p:nvPicPr>
            <p:cNvPr id="7236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528472" y="5546441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5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7234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6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7232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7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7230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Прямоугольник 92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7228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7226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2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7224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6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7222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0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7220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31"/>
          <p:cNvGrpSpPr>
            <a:grpSpLocks/>
          </p:cNvGrpSpPr>
          <p:nvPr/>
        </p:nvGrpSpPr>
        <p:grpSpPr bwMode="auto">
          <a:xfrm>
            <a:off x="5724525" y="2205038"/>
            <a:ext cx="792163" cy="792162"/>
            <a:chOff x="2267744" y="5491088"/>
            <a:chExt cx="792088" cy="792088"/>
          </a:xfrm>
        </p:grpSpPr>
        <p:pic>
          <p:nvPicPr>
            <p:cNvPr id="7218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483624" y="5589504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2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7216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8" name="Шестиугольник 7"/>
          <p:cNvSpPr/>
          <p:nvPr/>
        </p:nvSpPr>
        <p:spPr>
          <a:xfrm>
            <a:off x="5352975" y="46238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 bwMode="auto">
          <a:xfrm>
            <a:off x="6444208" y="2348880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32" descr="Picture1.png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92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17" name="Прямоугольник 16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2" name="Прямая со стрелкой 51"/>
          <p:cNvCxnSpPr>
            <a:stCxn id="7197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Группа 2"/>
          <p:cNvGrpSpPr>
            <a:grpSpLocks/>
          </p:cNvGrpSpPr>
          <p:nvPr/>
        </p:nvGrpSpPr>
        <p:grpSpPr bwMode="auto">
          <a:xfrm>
            <a:off x="1695450" y="409575"/>
            <a:ext cx="3168650" cy="590550"/>
            <a:chOff x="1695450" y="409575"/>
            <a:chExt cx="3168650" cy="590550"/>
          </a:xfrm>
        </p:grpSpPr>
        <p:sp>
          <p:nvSpPr>
            <p:cNvPr id="55" name="Стрелка вправо 54"/>
            <p:cNvSpPr/>
            <p:nvPr/>
          </p:nvSpPr>
          <p:spPr>
            <a:xfrm rot="5400000">
              <a:off x="2984500" y="-879475"/>
              <a:ext cx="590550" cy="3168650"/>
            </a:xfrm>
            <a:prstGeom prst="rightArrow">
              <a:avLst>
                <a:gd name="adj1" fmla="val 89177"/>
                <a:gd name="adj2" fmla="val 51818"/>
              </a:avLst>
            </a:prstGeom>
            <a:solidFill>
              <a:srgbClr val="00A4C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206" name="TextBox 102"/>
            <p:cNvSpPr txBox="1">
              <a:spLocks noChangeArrowheads="1"/>
            </p:cNvSpPr>
            <p:nvPr/>
          </p:nvSpPr>
          <p:spPr bwMode="auto">
            <a:xfrm>
              <a:off x="2703513" y="433388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chemeClr val="bg1"/>
                  </a:solidFill>
                </a:rPr>
                <a:t>Питання </a:t>
              </a:r>
              <a:r>
                <a:rPr lang="en-US" altLang="ru-RU" b="1">
                  <a:solidFill>
                    <a:schemeClr val="bg1"/>
                  </a:solidFill>
                </a:rPr>
                <a:t>4</a:t>
              </a:r>
              <a:r>
                <a:rPr lang="ru-RU" altLang="ru-RU" b="1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22325" y="6659563"/>
            <a:ext cx="1139825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http://edu-teacherzv.ucoz.ru</a:t>
            </a:r>
            <a:endParaRPr lang="ru-RU" sz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04" name="Прямоугольник 60"/>
          <p:cNvSpPr>
            <a:spLocks noChangeArrowheads="1"/>
          </p:cNvSpPr>
          <p:nvPr/>
        </p:nvSpPr>
        <p:spPr bwMode="auto">
          <a:xfrm>
            <a:off x="395288" y="1700213"/>
            <a:ext cx="4824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dirty="0" smtClean="0"/>
              <a:t>На фізкультурі учні стоять у шерензі довжиною 25 м на відстані 1 м один від одного. Скільки учнів у класі?</a:t>
            </a:r>
            <a:endParaRPr lang="ru-RU" altLang="ru-RU" sz="2800" dirty="0"/>
          </a:p>
        </p:txBody>
      </p:sp>
      <p:sp>
        <p:nvSpPr>
          <p:cNvPr id="7205" name="Прямоугольник 62"/>
          <p:cNvSpPr>
            <a:spLocks noChangeArrowheads="1"/>
          </p:cNvSpPr>
          <p:nvPr/>
        </p:nvSpPr>
        <p:spPr bwMode="auto">
          <a:xfrm>
            <a:off x="1331913" y="4941888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 smtClean="0"/>
              <a:t>26</a:t>
            </a:r>
            <a:r>
              <a:rPr lang="ru-RU" altLang="ru-RU" dirty="0" smtClean="0"/>
              <a:t> </a:t>
            </a:r>
            <a:endParaRPr lang="ru-RU" altLang="ru-RU" b="1" dirty="0">
              <a:solidFill>
                <a:srgbClr val="215968"/>
              </a:solidFill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250825" y="4508500"/>
            <a:ext cx="1441450" cy="452438"/>
          </a:xfrm>
          <a:prstGeom prst="rightArrow">
            <a:avLst>
              <a:gd name="adj1" fmla="val 50000"/>
              <a:gd name="adj2" fmla="val 44709"/>
            </a:avLst>
          </a:prstGeom>
          <a:solidFill>
            <a:srgbClr val="00A4C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FFFF"/>
                </a:solidFill>
                <a:latin typeface="Calibri" pitchFamily="34" charset="0"/>
              </a:rPr>
              <a:t>Відповідь</a:t>
            </a:r>
            <a:endParaRPr lang="ru-RU" alt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44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1025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Натисни, щоб з</a:t>
            </a:r>
            <a:r>
              <a:rPr lang="en-US" altLang="ru-RU" sz="1600"/>
              <a:t>’</a:t>
            </a:r>
            <a:r>
              <a:rPr lang="uk-UA" altLang="ru-RU" sz="1600"/>
              <a:t>явилася куля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5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91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253 0.09027 L 0.05694 0.23726 L -0.05695 0.23726 L -0.09236 0.09027 L 2.5E-6 4.44444E-6 Z " pathEditMode="relative" rAng="0" ptsTypes="FFFFFF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3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667 L -0.02847 0.03033 C -0.03438 0.03334 -0.04323 0.03542 -0.05243 0.03542 C -0.06319 0.03542 -0.07153 0.03334 -0.07743 0.03033 L -0.10556 0.01667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/>
      <p:bldP spid="7205" grpId="0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Задачі для вболівальників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5" name="Picture 2" descr="D:\Оформлення картинки рамки грамоти\грамоти дипломи\картинки на школьную тему\AMERI00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2790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Оформлення картинки рамки грамоти\грамоти дипломи\картинки на школьную тему\AMERI0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536" y="2928934"/>
            <a:ext cx="31462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27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</a:t>
            </a: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 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10" descr="2381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3886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Оформлення картинки рамки грамоти\грамоти дипломи\картинки на школьную тему\ANTN0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213" y="285728"/>
            <a:ext cx="33797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095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605</Words>
  <Application>Microsoft Office PowerPoint</Application>
  <PresentationFormat>Экран (4:3)</PresentationFormat>
  <Paragraphs>238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Ребуси</vt:lpstr>
      <vt:lpstr>Ребуси</vt:lpstr>
      <vt:lpstr>Ребуси</vt:lpstr>
      <vt:lpstr>Ребуси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Физичемкое лото</dc:title>
  <dc:subject>Rabota_Mo_phishyc_bingo</dc:subject>
  <dc:creator>Александрова З.В.</dc:creator>
  <cp:lastModifiedBy>www.PHILka.RU</cp:lastModifiedBy>
  <cp:revision>134</cp:revision>
  <dcterms:created xsi:type="dcterms:W3CDTF">2011-01-06T15:50:18Z</dcterms:created>
  <dcterms:modified xsi:type="dcterms:W3CDTF">2014-11-25T20:38:18Z</dcterms:modified>
</cp:coreProperties>
</file>